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753600" cy="73152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Trebuchet MS Bold" panose="020B0604020202020204" charset="0"/>
      <p:regular r:id="rId23"/>
    </p:embeddedFont>
    <p:embeddedFont>
      <p:font typeface="Trebuchet MS Bold Italics" panose="020B0604020202020204" charset="0"/>
      <p:regular r:id="rId24"/>
    </p:embeddedFont>
    <p:embeddedFont>
      <p:font typeface="TT Rounds Condense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169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uff.br/riuff/handle/1/1551" TargetMode="External"/><Relationship Id="rId3" Type="http://schemas.openxmlformats.org/officeDocument/2006/relationships/image" Target="../media/image11.svg"/><Relationship Id="rId7" Type="http://schemas.openxmlformats.org/officeDocument/2006/relationships/hyperlink" Target="https://ippur.com.br/dois-anos-de-pandemia-no-setor-cultural-da-baixada-fluminens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sv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7378"/>
            <a:ext cx="9753600" cy="7342537"/>
          </a:xfrm>
          <a:custGeom>
            <a:avLst/>
            <a:gdLst/>
            <a:ahLst/>
            <a:cxnLst/>
            <a:rect l="l" t="t" r="r" b="b"/>
            <a:pathLst>
              <a:path w="9753600" h="7342537">
                <a:moveTo>
                  <a:pt x="0" y="0"/>
                </a:moveTo>
                <a:lnTo>
                  <a:pt x="9753600" y="0"/>
                </a:lnTo>
                <a:lnTo>
                  <a:pt x="9753600" y="7342537"/>
                </a:lnTo>
                <a:lnTo>
                  <a:pt x="0" y="734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73402" y="5733269"/>
            <a:ext cx="2178244" cy="945237"/>
            <a:chOff x="0" y="0"/>
            <a:chExt cx="2904325" cy="12603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04363" cy="1260348"/>
            </a:xfrm>
            <a:custGeom>
              <a:avLst/>
              <a:gdLst/>
              <a:ahLst/>
              <a:cxnLst/>
              <a:rect l="l" t="t" r="r" b="b"/>
              <a:pathLst>
                <a:path w="2904363" h="1260348">
                  <a:moveTo>
                    <a:pt x="0" y="0"/>
                  </a:moveTo>
                  <a:lnTo>
                    <a:pt x="2904363" y="0"/>
                  </a:lnTo>
                  <a:lnTo>
                    <a:pt x="2904363" y="1260348"/>
                  </a:lnTo>
                  <a:lnTo>
                    <a:pt x="0" y="1260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5" r="1" b="-21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41618" y="1896921"/>
            <a:ext cx="3183529" cy="2455945"/>
            <a:chOff x="0" y="0"/>
            <a:chExt cx="4244705" cy="32745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44721" cy="3274568"/>
            </a:xfrm>
            <a:custGeom>
              <a:avLst/>
              <a:gdLst/>
              <a:ahLst/>
              <a:cxnLst/>
              <a:rect l="l" t="t" r="r" b="b"/>
              <a:pathLst>
                <a:path w="4244721" h="3274568">
                  <a:moveTo>
                    <a:pt x="0" y="0"/>
                  </a:moveTo>
                  <a:lnTo>
                    <a:pt x="4244721" y="0"/>
                  </a:lnTo>
                  <a:lnTo>
                    <a:pt x="4244721" y="3274568"/>
                  </a:lnTo>
                  <a:lnTo>
                    <a:pt x="0" y="3274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0" r="-3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20181" y="-27378"/>
            <a:ext cx="9801839" cy="7375884"/>
          </a:xfrm>
          <a:custGeom>
            <a:avLst/>
            <a:gdLst/>
            <a:ahLst/>
            <a:cxnLst/>
            <a:rect l="l" t="t" r="r" b="b"/>
            <a:pathLst>
              <a:path w="9801839" h="7375884">
                <a:moveTo>
                  <a:pt x="0" y="0"/>
                </a:moveTo>
                <a:lnTo>
                  <a:pt x="9801839" y="0"/>
                </a:lnTo>
                <a:lnTo>
                  <a:pt x="9801839" y="7375884"/>
                </a:lnTo>
                <a:lnTo>
                  <a:pt x="0" y="7375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6068" y="1737328"/>
            <a:ext cx="3281751" cy="2533613"/>
          </a:xfrm>
          <a:custGeom>
            <a:avLst/>
            <a:gdLst/>
            <a:ahLst/>
            <a:cxnLst/>
            <a:rect l="l" t="t" r="r" b="b"/>
            <a:pathLst>
              <a:path w="3281751" h="2533613">
                <a:moveTo>
                  <a:pt x="0" y="0"/>
                </a:moveTo>
                <a:lnTo>
                  <a:pt x="3281751" y="0"/>
                </a:lnTo>
                <a:lnTo>
                  <a:pt x="3281751" y="2533612"/>
                </a:lnTo>
                <a:lnTo>
                  <a:pt x="0" y="25336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33768" y="5383108"/>
            <a:ext cx="2588312" cy="1127868"/>
          </a:xfrm>
          <a:custGeom>
            <a:avLst/>
            <a:gdLst/>
            <a:ahLst/>
            <a:cxnLst/>
            <a:rect l="l" t="t" r="r" b="b"/>
            <a:pathLst>
              <a:path w="2588312" h="1127868">
                <a:moveTo>
                  <a:pt x="0" y="0"/>
                </a:moveTo>
                <a:lnTo>
                  <a:pt x="2588312" y="0"/>
                </a:lnTo>
                <a:lnTo>
                  <a:pt x="2588312" y="1127868"/>
                </a:lnTo>
                <a:lnTo>
                  <a:pt x="0" y="11278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6787" y="6501451"/>
            <a:ext cx="1025374" cy="1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5"/>
              </a:lnSpc>
            </a:pPr>
            <a:r>
              <a:rPr lang="en-US" sz="1138">
                <a:solidFill>
                  <a:srgbClr val="FFFFFF"/>
                </a:solidFill>
                <a:latin typeface="Trebuchet MS Bold"/>
              </a:rPr>
              <a:t>10/5/2024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7358031"/>
            <a:ext cx="7800044" cy="15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1"/>
              </a:lnSpc>
            </a:pPr>
            <a:r>
              <a:rPr lang="en-US" sz="1279">
                <a:solidFill>
                  <a:srgbClr val="393230"/>
                </a:solidFill>
                <a:latin typeface="Trebuchet MS"/>
              </a:rPr>
              <a:t>Título Apresentação em Trebuchet Regular, podendo variar entre corpo 28 e corpo 38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4362" y="7875397"/>
            <a:ext cx="8959300" cy="51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3209">
                <a:solidFill>
                  <a:srgbClr val="FFFFFF"/>
                </a:solidFill>
                <a:latin typeface="Trebuchet MS"/>
              </a:rPr>
              <a:t> Prof. Wendel F. Melo</a:t>
            </a:r>
          </a:p>
          <a:p>
            <a:pPr algn="ctr">
              <a:lnSpc>
                <a:spcPts val="1548"/>
              </a:lnSpc>
            </a:pPr>
            <a:r>
              <a:rPr lang="en-US" sz="1791">
                <a:solidFill>
                  <a:srgbClr val="FFFFFF"/>
                </a:solidFill>
                <a:latin typeface="Trebuchet MS Bold Italics"/>
              </a:rPr>
              <a:t>wendelfmelo@hotmail.com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87819" y="2111424"/>
            <a:ext cx="4403781" cy="101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840">
                <a:solidFill>
                  <a:srgbClr val="FFFFFF"/>
                </a:solidFill>
                <a:latin typeface="Trebuchet MS Bold"/>
              </a:rPr>
              <a:t>Turismo</a:t>
            </a:r>
          </a:p>
          <a:p>
            <a:pPr algn="ctr">
              <a:lnSpc>
                <a:spcPts val="4147"/>
              </a:lnSpc>
            </a:pPr>
            <a:r>
              <a:rPr lang="en-US" sz="3840">
                <a:solidFill>
                  <a:srgbClr val="FFFFFF"/>
                </a:solidFill>
                <a:latin typeface="Trebuchet MS Bold"/>
              </a:rPr>
              <a:t>Fluminense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4362" y="5179296"/>
            <a:ext cx="6088669" cy="87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4"/>
              </a:lnSpc>
            </a:pPr>
            <a:r>
              <a:rPr lang="en-US" sz="2133">
                <a:solidFill>
                  <a:srgbClr val="FFFFFF"/>
                </a:solidFill>
                <a:latin typeface="Trebuchet MS"/>
              </a:rPr>
              <a:t> ADAM LUÍS, ARTHUR MARQUES, EDUARDO HENRIQUE, LETÍCIA SOARES E MARIA LUÍSA SANTOS</a:t>
            </a:r>
          </a:p>
          <a:p>
            <a:pPr algn="ctr">
              <a:lnSpc>
                <a:spcPts val="2304"/>
              </a:lnSpc>
            </a:pPr>
            <a:r>
              <a:rPr lang="en-US" sz="2133">
                <a:solidFill>
                  <a:srgbClr val="FFFFFF"/>
                </a:solidFill>
                <a:latin typeface="Trebuchet MS"/>
              </a:rPr>
              <a:t>PROJETO INTEGRADOR-3A INFORMÁTICA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6102" y="0"/>
            <a:ext cx="2397539" cy="7342537"/>
          </a:xfrm>
          <a:custGeom>
            <a:avLst/>
            <a:gdLst/>
            <a:ahLst/>
            <a:cxnLst/>
            <a:rect l="l" t="t" r="r" b="b"/>
            <a:pathLst>
              <a:path w="2397539" h="7342537">
                <a:moveTo>
                  <a:pt x="0" y="0"/>
                </a:moveTo>
                <a:lnTo>
                  <a:pt x="2397539" y="0"/>
                </a:lnTo>
                <a:lnTo>
                  <a:pt x="2397539" y="7342537"/>
                </a:lnTo>
                <a:lnTo>
                  <a:pt x="0" y="734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1" y="-9525"/>
            <a:ext cx="7361015" cy="7334250"/>
          </a:xfrm>
          <a:custGeom>
            <a:avLst/>
            <a:gdLst/>
            <a:ahLst/>
            <a:cxnLst/>
            <a:rect l="l" t="t" r="r" b="b"/>
            <a:pathLst>
              <a:path w="7361015" h="7334250">
                <a:moveTo>
                  <a:pt x="0" y="0"/>
                </a:moveTo>
                <a:lnTo>
                  <a:pt x="7361015" y="0"/>
                </a:lnTo>
                <a:lnTo>
                  <a:pt x="7361015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6787" y="6659457"/>
            <a:ext cx="512515" cy="17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9"/>
              </a:lnSpc>
            </a:pPr>
            <a:r>
              <a:rPr lang="en-US" sz="1141">
                <a:solidFill>
                  <a:srgbClr val="808080"/>
                </a:solidFill>
                <a:latin typeface="Trebuchet MS Bold"/>
              </a:rPr>
              <a:t>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4166" y="7296150"/>
            <a:ext cx="6444737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"/>
              </a:rPr>
              <a:t>Título do slide em Trebuchet Regular, podendo variar entre corpo 26 e corpo 32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4166" y="7459029"/>
            <a:ext cx="7920978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 Bold"/>
              </a:rPr>
              <a:t>Para subtítulos, use a fonte Trebuchet Bold, podendo variar entre corpo 16 e corpo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4166" y="7656006"/>
            <a:ext cx="7341936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000000"/>
                </a:solidFill>
                <a:latin typeface="Trebuchet MS"/>
              </a:rPr>
              <a:t>Para texto corrido, use a fonte Trebuchet Regular, podendo variar entre corpo 12 e corpo 16.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7117" y="6088474"/>
            <a:ext cx="1359697" cy="590033"/>
            <a:chOff x="0" y="0"/>
            <a:chExt cx="1812929" cy="7867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28226" y="730893"/>
            <a:ext cx="6261856" cy="14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3413">
                <a:solidFill>
                  <a:srgbClr val="393230"/>
                </a:solidFill>
                <a:latin typeface="Trebuchet MS"/>
              </a:rPr>
              <a:t>JUSTIFICATIVA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6558" y="1814024"/>
            <a:ext cx="6261856" cy="549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•	Tornar a cultura acessível a todos</a:t>
            </a:r>
          </a:p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A cultura muitas vezes é tratada de forma erudita, como se fosse direito apenas dos ricos, porém é necessário frisar que todos tem direito a cultura independente da classe ou necessidade especial.</a:t>
            </a:r>
          </a:p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•	A importância da baixada ser vista pela sociedade</a:t>
            </a:r>
          </a:p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A disseminação da cultura na baixada fluminense também é importante para a região, por conta da economia que se desenvolverá junto com o turismo e o reconhecimento da região.</a:t>
            </a: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343081" y="9525"/>
            <a:ext cx="2387769" cy="7315200"/>
          </a:xfrm>
          <a:custGeom>
            <a:avLst/>
            <a:gdLst/>
            <a:ahLst/>
            <a:cxnLst/>
            <a:rect l="l" t="t" r="r" b="b"/>
            <a:pathLst>
              <a:path w="2387769" h="7315200">
                <a:moveTo>
                  <a:pt x="0" y="0"/>
                </a:moveTo>
                <a:lnTo>
                  <a:pt x="2387769" y="0"/>
                </a:lnTo>
                <a:lnTo>
                  <a:pt x="2387769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857117" y="6288664"/>
            <a:ext cx="1359697" cy="590033"/>
            <a:chOff x="0" y="0"/>
            <a:chExt cx="1812929" cy="7867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67600" y="0"/>
            <a:ext cx="2387769" cy="7315200"/>
          </a:xfrm>
          <a:custGeom>
            <a:avLst/>
            <a:gdLst/>
            <a:ahLst/>
            <a:cxnLst/>
            <a:rect l="l" t="t" r="r" b="b"/>
            <a:pathLst>
              <a:path w="2387769" h="7315200">
                <a:moveTo>
                  <a:pt x="0" y="0"/>
                </a:moveTo>
                <a:lnTo>
                  <a:pt x="2387769" y="0"/>
                </a:lnTo>
                <a:lnTo>
                  <a:pt x="2387769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81635" y="6248400"/>
            <a:ext cx="1359697" cy="590033"/>
            <a:chOff x="0" y="0"/>
            <a:chExt cx="1812929" cy="7867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4" r="-175" b="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453640" y="350520"/>
            <a:ext cx="4160520" cy="52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3410">
                <a:solidFill>
                  <a:srgbClr val="000000"/>
                </a:solidFill>
                <a:latin typeface="Trebuchet MS"/>
              </a:rPr>
              <a:t>BM CANVAS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6102" y="0"/>
            <a:ext cx="2397539" cy="7342537"/>
          </a:xfrm>
          <a:custGeom>
            <a:avLst/>
            <a:gdLst/>
            <a:ahLst/>
            <a:cxnLst/>
            <a:rect l="l" t="t" r="r" b="b"/>
            <a:pathLst>
              <a:path w="2397539" h="7342537">
                <a:moveTo>
                  <a:pt x="0" y="0"/>
                </a:moveTo>
                <a:lnTo>
                  <a:pt x="2397539" y="0"/>
                </a:lnTo>
                <a:lnTo>
                  <a:pt x="2397539" y="7342537"/>
                </a:lnTo>
                <a:lnTo>
                  <a:pt x="0" y="734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525" y="4143"/>
            <a:ext cx="7361015" cy="7334250"/>
          </a:xfrm>
          <a:custGeom>
            <a:avLst/>
            <a:gdLst/>
            <a:ahLst/>
            <a:cxnLst/>
            <a:rect l="l" t="t" r="r" b="b"/>
            <a:pathLst>
              <a:path w="7361015" h="7334250">
                <a:moveTo>
                  <a:pt x="0" y="0"/>
                </a:moveTo>
                <a:lnTo>
                  <a:pt x="7361015" y="0"/>
                </a:lnTo>
                <a:lnTo>
                  <a:pt x="7361015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6787" y="6659457"/>
            <a:ext cx="512515" cy="17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9"/>
              </a:lnSpc>
            </a:pPr>
            <a:r>
              <a:rPr lang="en-US" sz="1141">
                <a:solidFill>
                  <a:srgbClr val="808080"/>
                </a:solidFill>
                <a:latin typeface="Trebuchet MS Bold"/>
              </a:rPr>
              <a:t>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4166" y="7296150"/>
            <a:ext cx="6444737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"/>
              </a:rPr>
              <a:t>Título do slide em Trebuchet Regular, podendo variar entre corpo 26 e corpo 32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4166" y="7459029"/>
            <a:ext cx="7920978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 Bold"/>
              </a:rPr>
              <a:t>Para subtítulos, use a fonte Trebuchet Bold, podendo variar entre corpo 16 e corpo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4166" y="7656006"/>
            <a:ext cx="7341936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000000"/>
                </a:solidFill>
                <a:latin typeface="Trebuchet MS"/>
              </a:rPr>
              <a:t>Para texto corrido, use a fonte Trebuchet Regular, podendo variar entre corpo 12 e corpo 16.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7117" y="6088474"/>
            <a:ext cx="1359697" cy="590033"/>
            <a:chOff x="0" y="0"/>
            <a:chExt cx="1812929" cy="7867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28226" y="730893"/>
            <a:ext cx="6261856" cy="43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3413">
                <a:solidFill>
                  <a:srgbClr val="393230"/>
                </a:solidFill>
                <a:latin typeface="Trebuchet MS"/>
              </a:rPr>
              <a:t>Referência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4512" y="1593047"/>
            <a:ext cx="4693920" cy="249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u="sng" spc="16">
                <a:solidFill>
                  <a:srgbClr val="0000FF"/>
                </a:solidFill>
                <a:latin typeface="TT Rounds Condensed"/>
                <a:hlinkClick r:id="rId7" tooltip="https://ippur.com.br/dois-anos-de-pandemia-no-setor-cultural-da-baixada-fluminense/"/>
              </a:rPr>
              <a:t>https://ippur.com.br/dois-anos-de-pandemia-no-setor-cultural-da-baixada-fluminense/</a:t>
            </a:r>
          </a:p>
          <a:p>
            <a:pPr algn="l">
              <a:lnSpc>
                <a:spcPts val="2160"/>
              </a:lnSpc>
            </a:pPr>
            <a:endParaRPr lang="en-US" sz="1800" u="sng" spc="16">
              <a:solidFill>
                <a:srgbClr val="0000FF"/>
              </a:solidFill>
              <a:latin typeface="TT Rounds Condensed"/>
              <a:hlinkClick r:id="rId7" tooltip="https://ippur.com.br/dois-anos-de-pandemia-no-setor-cultural-da-baixada-fluminense/"/>
            </a:endParaRPr>
          </a:p>
          <a:p>
            <a:pPr algn="l">
              <a:lnSpc>
                <a:spcPts val="2160"/>
              </a:lnSpc>
            </a:pPr>
            <a:r>
              <a:rPr lang="en-US" sz="1800" u="sng" spc="16">
                <a:solidFill>
                  <a:srgbClr val="0000FF"/>
                </a:solidFill>
                <a:latin typeface="TT Rounds Condensed"/>
                <a:hlinkClick r:id="rId8" tooltip="https://app.uff.br/riuff/handle/1/1551"/>
              </a:rPr>
              <a:t>https://app.uff.br/riuff/handle/1/1551</a:t>
            </a:r>
          </a:p>
          <a:p>
            <a:pPr algn="l">
              <a:lnSpc>
                <a:spcPts val="2160"/>
              </a:lnSpc>
            </a:pPr>
            <a:endParaRPr lang="en-US" sz="1800" u="sng" spc="16">
              <a:solidFill>
                <a:srgbClr val="0000FF"/>
              </a:solidFill>
              <a:latin typeface="TT Rounds Condensed"/>
              <a:hlinkClick r:id="rId8" tooltip="https://app.uff.br/riuff/handle/1/1551"/>
            </a:endParaRPr>
          </a:p>
          <a:p>
            <a:pPr algn="l">
              <a:lnSpc>
                <a:spcPts val="2160"/>
              </a:lnSpc>
            </a:pPr>
            <a:r>
              <a:rPr lang="en-US" sz="1800" spc="16">
                <a:solidFill>
                  <a:srgbClr val="000000"/>
                </a:solidFill>
                <a:latin typeface="TT Rounds Condensed"/>
              </a:rPr>
              <a:t>https://www.recantodasletras.com.br/artigos-de-cultura/5038680  </a:t>
            </a:r>
          </a:p>
          <a:p>
            <a:pPr algn="l">
              <a:lnSpc>
                <a:spcPts val="2160"/>
              </a:lnSpc>
            </a:pPr>
            <a:endParaRPr lang="en-US" sz="1800" spc="16">
              <a:solidFill>
                <a:srgbClr val="000000"/>
              </a:solidFill>
              <a:latin typeface="TT Rounds Condensed"/>
            </a:endParaRPr>
          </a:p>
          <a:p>
            <a:pPr algn="l">
              <a:lnSpc>
                <a:spcPts val="2160"/>
              </a:lnSpc>
            </a:pPr>
            <a:endParaRPr lang="en-US" sz="1800" spc="16">
              <a:solidFill>
                <a:srgbClr val="000000"/>
              </a:solidFill>
              <a:latin typeface="TT Rounds Condense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343081" y="9525"/>
            <a:ext cx="2387769" cy="7315200"/>
          </a:xfrm>
          <a:custGeom>
            <a:avLst/>
            <a:gdLst/>
            <a:ahLst/>
            <a:cxnLst/>
            <a:rect l="l" t="t" r="r" b="b"/>
            <a:pathLst>
              <a:path w="2387769" h="7315200">
                <a:moveTo>
                  <a:pt x="0" y="0"/>
                </a:moveTo>
                <a:lnTo>
                  <a:pt x="2387769" y="0"/>
                </a:lnTo>
                <a:lnTo>
                  <a:pt x="2387769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857117" y="6288664"/>
            <a:ext cx="1359697" cy="590033"/>
            <a:chOff x="0" y="0"/>
            <a:chExt cx="1812929" cy="7867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0"/>
            <a:ext cx="9906000" cy="7315200"/>
          </a:xfrm>
          <a:custGeom>
            <a:avLst/>
            <a:gdLst/>
            <a:ahLst/>
            <a:cxnLst/>
            <a:rect l="l" t="t" r="r" b="b"/>
            <a:pathLst>
              <a:path w="9906000" h="7315200">
                <a:moveTo>
                  <a:pt x="0" y="0"/>
                </a:moveTo>
                <a:lnTo>
                  <a:pt x="9906000" y="0"/>
                </a:lnTo>
                <a:lnTo>
                  <a:pt x="99060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6" b="-1806"/>
            </a:stretch>
          </a:blipFill>
        </p:spPr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98" y="0"/>
            <a:ext cx="9755698" cy="7313627"/>
          </a:xfrm>
          <a:custGeom>
            <a:avLst/>
            <a:gdLst/>
            <a:ahLst/>
            <a:cxnLst/>
            <a:rect l="l" t="t" r="r" b="b"/>
            <a:pathLst>
              <a:path w="9755698" h="7313627">
                <a:moveTo>
                  <a:pt x="0" y="0"/>
                </a:moveTo>
                <a:lnTo>
                  <a:pt x="9755698" y="0"/>
                </a:lnTo>
                <a:lnTo>
                  <a:pt x="9755698" y="7313627"/>
                </a:lnTo>
                <a:lnTo>
                  <a:pt x="0" y="7313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6102" y="0"/>
            <a:ext cx="2397539" cy="7342537"/>
          </a:xfrm>
          <a:custGeom>
            <a:avLst/>
            <a:gdLst/>
            <a:ahLst/>
            <a:cxnLst/>
            <a:rect l="l" t="t" r="r" b="b"/>
            <a:pathLst>
              <a:path w="2397539" h="7342537">
                <a:moveTo>
                  <a:pt x="0" y="0"/>
                </a:moveTo>
                <a:lnTo>
                  <a:pt x="2397539" y="0"/>
                </a:lnTo>
                <a:lnTo>
                  <a:pt x="2397539" y="7342537"/>
                </a:lnTo>
                <a:lnTo>
                  <a:pt x="0" y="7342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6787" y="6659457"/>
            <a:ext cx="512515" cy="17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9"/>
              </a:lnSpc>
            </a:pPr>
            <a:r>
              <a:rPr lang="en-US" sz="1141">
                <a:solidFill>
                  <a:srgbClr val="808080"/>
                </a:solidFill>
                <a:latin typeface="Trebuchet MS Bold"/>
              </a:rPr>
              <a:t>2</a:t>
            </a:r>
          </a:p>
        </p:txBody>
      </p:sp>
      <p:sp>
        <p:nvSpPr>
          <p:cNvPr id="4" name="Freeform 4"/>
          <p:cNvSpPr/>
          <p:nvPr/>
        </p:nvSpPr>
        <p:spPr>
          <a:xfrm>
            <a:off x="4641" y="-9525"/>
            <a:ext cx="7361015" cy="7334250"/>
          </a:xfrm>
          <a:custGeom>
            <a:avLst/>
            <a:gdLst/>
            <a:ahLst/>
            <a:cxnLst/>
            <a:rect l="l" t="t" r="r" b="b"/>
            <a:pathLst>
              <a:path w="7361015" h="7334250">
                <a:moveTo>
                  <a:pt x="0" y="0"/>
                </a:moveTo>
                <a:lnTo>
                  <a:pt x="7361015" y="0"/>
                </a:lnTo>
                <a:lnTo>
                  <a:pt x="7361015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857117" y="6088474"/>
            <a:ext cx="1359697" cy="590033"/>
            <a:chOff x="0" y="0"/>
            <a:chExt cx="1812929" cy="7867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74" r="-175" b="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28226" y="1225386"/>
            <a:ext cx="6444736" cy="318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A Baixada Fluminense representa 35% da região metropolitana do Rio de Janeiro e é composta por 13 municípios.</a:t>
            </a:r>
          </a:p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De acordo com o IPPUR desde de meados de 2010, a baixada fluminense enfrenta dificuldades no setor cultural, e desde 2016 esse problema se agravou com a redução de investimento para Ministério da Cultura, devido a isso tem se intensificado a dificuldade de acesso e conhecimento sobre os locais destinados a cultura e lazer da região.</a:t>
            </a: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752600" y="4065030"/>
            <a:ext cx="4142355" cy="3106767"/>
          </a:xfrm>
          <a:custGeom>
            <a:avLst/>
            <a:gdLst/>
            <a:ahLst/>
            <a:cxnLst/>
            <a:rect l="l" t="t" r="r" b="b"/>
            <a:pathLst>
              <a:path w="4142355" h="3106767">
                <a:moveTo>
                  <a:pt x="0" y="0"/>
                </a:moveTo>
                <a:lnTo>
                  <a:pt x="4142355" y="0"/>
                </a:lnTo>
                <a:lnTo>
                  <a:pt x="4142355" y="3106767"/>
                </a:lnTo>
                <a:lnTo>
                  <a:pt x="0" y="31067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43081" y="9525"/>
            <a:ext cx="2387769" cy="7315200"/>
          </a:xfrm>
          <a:custGeom>
            <a:avLst/>
            <a:gdLst/>
            <a:ahLst/>
            <a:cxnLst/>
            <a:rect l="l" t="t" r="r" b="b"/>
            <a:pathLst>
              <a:path w="2387769" h="7315200">
                <a:moveTo>
                  <a:pt x="0" y="0"/>
                </a:moveTo>
                <a:lnTo>
                  <a:pt x="2387769" y="0"/>
                </a:lnTo>
                <a:lnTo>
                  <a:pt x="2387769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57117" y="6288664"/>
            <a:ext cx="1359697" cy="590033"/>
            <a:chOff x="0" y="0"/>
            <a:chExt cx="1812929" cy="7867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74" r="-175" b="6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5336041" y="5949408"/>
            <a:ext cx="949562" cy="1203867"/>
          </a:xfrm>
          <a:custGeom>
            <a:avLst/>
            <a:gdLst/>
            <a:ahLst/>
            <a:cxnLst/>
            <a:rect l="l" t="t" r="r" b="b"/>
            <a:pathLst>
              <a:path w="949562" h="1203867">
                <a:moveTo>
                  <a:pt x="0" y="0"/>
                </a:moveTo>
                <a:lnTo>
                  <a:pt x="949562" y="0"/>
                </a:lnTo>
                <a:lnTo>
                  <a:pt x="949562" y="1203867"/>
                </a:lnTo>
                <a:lnTo>
                  <a:pt x="0" y="1203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-14166" y="7296150"/>
            <a:ext cx="6444737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"/>
              </a:rPr>
              <a:t>Título do slide em Trebuchet Regular, podendo variar entre corpo 26 e corpo 32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4166" y="7459029"/>
            <a:ext cx="7920978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 Bold"/>
              </a:rPr>
              <a:t>Para subtítulos, use a fonte Trebuchet Bold, podendo variar entre corpo 16 e corpo 18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14166" y="7656006"/>
            <a:ext cx="7341936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000000"/>
                </a:solidFill>
                <a:latin typeface="Trebuchet MS"/>
              </a:rPr>
              <a:t>Para texto corrido, use a fonte Trebuchet Regular, podendo variar entre corpo 12 e corpo 16.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8226" y="730893"/>
            <a:ext cx="6261856" cy="43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3413">
                <a:solidFill>
                  <a:srgbClr val="393230"/>
                </a:solidFill>
                <a:latin typeface="Trebuchet MS"/>
              </a:rPr>
              <a:t>INTRODUÇÃO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6102" y="0"/>
            <a:ext cx="2397539" cy="7342537"/>
          </a:xfrm>
          <a:custGeom>
            <a:avLst/>
            <a:gdLst/>
            <a:ahLst/>
            <a:cxnLst/>
            <a:rect l="l" t="t" r="r" b="b"/>
            <a:pathLst>
              <a:path w="2397539" h="7342537">
                <a:moveTo>
                  <a:pt x="0" y="0"/>
                </a:moveTo>
                <a:lnTo>
                  <a:pt x="2397539" y="0"/>
                </a:lnTo>
                <a:lnTo>
                  <a:pt x="2397539" y="7342537"/>
                </a:lnTo>
                <a:lnTo>
                  <a:pt x="0" y="734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1" y="-9525"/>
            <a:ext cx="7361015" cy="7334250"/>
          </a:xfrm>
          <a:custGeom>
            <a:avLst/>
            <a:gdLst/>
            <a:ahLst/>
            <a:cxnLst/>
            <a:rect l="l" t="t" r="r" b="b"/>
            <a:pathLst>
              <a:path w="7361015" h="7334250">
                <a:moveTo>
                  <a:pt x="0" y="0"/>
                </a:moveTo>
                <a:lnTo>
                  <a:pt x="7361015" y="0"/>
                </a:lnTo>
                <a:lnTo>
                  <a:pt x="7361015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6787" y="6659457"/>
            <a:ext cx="512515" cy="17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9"/>
              </a:lnSpc>
            </a:pPr>
            <a:r>
              <a:rPr lang="en-US" sz="1141">
                <a:solidFill>
                  <a:srgbClr val="808080"/>
                </a:solidFill>
                <a:latin typeface="Trebuchet MS Bold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4166" y="7296150"/>
            <a:ext cx="6444737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"/>
              </a:rPr>
              <a:t>Título do slide em Trebuchet Regular, podendo variar entre corpo 26 e corpo 32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4166" y="7459029"/>
            <a:ext cx="7920978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 Bold"/>
              </a:rPr>
              <a:t>Para subtítulos, use a fonte Trebuchet Bold, podendo variar entre corpo 16 e corpo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4166" y="7656006"/>
            <a:ext cx="7341936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000000"/>
                </a:solidFill>
                <a:latin typeface="Trebuchet MS"/>
              </a:rPr>
              <a:t>Para texto corrido, use a fonte Trebuchet Regular, podendo variar entre corpo 12 e corpo 16.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7117" y="6088474"/>
            <a:ext cx="1359697" cy="590033"/>
            <a:chOff x="0" y="0"/>
            <a:chExt cx="1812929" cy="7867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28226" y="730893"/>
            <a:ext cx="6261856" cy="43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3413">
                <a:solidFill>
                  <a:srgbClr val="393230"/>
                </a:solidFill>
                <a:latin typeface="Trebuchet MS"/>
              </a:rPr>
              <a:t>DESAFIO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1123" y="1419225"/>
            <a:ext cx="6261856" cy="433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O grupo identificou que essa falta de investimento deteriora a percepção cultural dos moradores da baixada fluminense e isso também afeta os espaços culturais existentes que acabam sendo abandonados e vandalizados. </a:t>
            </a:r>
          </a:p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Outro problema identificado, foi a baixa capacidade de acesso da população a cultura, causada pela situação de pobreza da maior parte da população, com isso, algo tão importante como a cultura é negado ao povo por conta da falta de acesso a eventos culturais com gratuidade.</a:t>
            </a: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343081" y="9525"/>
            <a:ext cx="2387769" cy="7315200"/>
          </a:xfrm>
          <a:custGeom>
            <a:avLst/>
            <a:gdLst/>
            <a:ahLst/>
            <a:cxnLst/>
            <a:rect l="l" t="t" r="r" b="b"/>
            <a:pathLst>
              <a:path w="2387769" h="7315200">
                <a:moveTo>
                  <a:pt x="0" y="0"/>
                </a:moveTo>
                <a:lnTo>
                  <a:pt x="2387769" y="0"/>
                </a:lnTo>
                <a:lnTo>
                  <a:pt x="2387769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857117" y="6288664"/>
            <a:ext cx="1359697" cy="590033"/>
            <a:chOff x="0" y="0"/>
            <a:chExt cx="1812929" cy="7867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0366" y="-13689"/>
            <a:ext cx="2397539" cy="7342537"/>
          </a:xfrm>
          <a:custGeom>
            <a:avLst/>
            <a:gdLst/>
            <a:ahLst/>
            <a:cxnLst/>
            <a:rect l="l" t="t" r="r" b="b"/>
            <a:pathLst>
              <a:path w="2397539" h="7342537">
                <a:moveTo>
                  <a:pt x="0" y="0"/>
                </a:moveTo>
                <a:lnTo>
                  <a:pt x="2397539" y="0"/>
                </a:lnTo>
                <a:lnTo>
                  <a:pt x="2397539" y="7342537"/>
                </a:lnTo>
                <a:lnTo>
                  <a:pt x="0" y="734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05" y="10322"/>
            <a:ext cx="7361015" cy="7334250"/>
          </a:xfrm>
          <a:custGeom>
            <a:avLst/>
            <a:gdLst/>
            <a:ahLst/>
            <a:cxnLst/>
            <a:rect l="l" t="t" r="r" b="b"/>
            <a:pathLst>
              <a:path w="7361015" h="7334250">
                <a:moveTo>
                  <a:pt x="0" y="0"/>
                </a:moveTo>
                <a:lnTo>
                  <a:pt x="7361015" y="0"/>
                </a:lnTo>
                <a:lnTo>
                  <a:pt x="7361015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6787" y="6659457"/>
            <a:ext cx="512515" cy="17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9"/>
              </a:lnSpc>
            </a:pPr>
            <a:r>
              <a:rPr lang="en-US" sz="1141">
                <a:solidFill>
                  <a:srgbClr val="808080"/>
                </a:solidFill>
                <a:latin typeface="Trebuchet MS Bold"/>
              </a:rPr>
              <a:t>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4166" y="7296150"/>
            <a:ext cx="6444737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"/>
              </a:rPr>
              <a:t>Título do slide em Trebuchet Regular, podendo variar entre corpo 26 e corpo 32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4166" y="7459029"/>
            <a:ext cx="7920978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 Bold"/>
              </a:rPr>
              <a:t>Para subtítulos, use a fonte Trebuchet Bold, podendo variar entre corpo 16 e corpo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4166" y="7656006"/>
            <a:ext cx="7341936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000000"/>
                </a:solidFill>
                <a:latin typeface="Trebuchet MS"/>
              </a:rPr>
              <a:t>Para texto corrido, use a fonte Trebuchet Regular, podendo variar entre corpo 12 e corpo 16.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7117" y="6088474"/>
            <a:ext cx="1359697" cy="590033"/>
            <a:chOff x="0" y="0"/>
            <a:chExt cx="1812929" cy="7867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80564" y="310044"/>
            <a:ext cx="4762500" cy="3467100"/>
          </a:xfrm>
          <a:custGeom>
            <a:avLst/>
            <a:gdLst/>
            <a:ahLst/>
            <a:cxnLst/>
            <a:rect l="l" t="t" r="r" b="b"/>
            <a:pathLst>
              <a:path w="4762500" h="3467100">
                <a:moveTo>
                  <a:pt x="0" y="0"/>
                </a:moveTo>
                <a:lnTo>
                  <a:pt x="4762500" y="0"/>
                </a:lnTo>
                <a:lnTo>
                  <a:pt x="4762500" y="3467100"/>
                </a:lnTo>
                <a:lnTo>
                  <a:pt x="0" y="3467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90495" y="4000441"/>
            <a:ext cx="5421496" cy="3038220"/>
          </a:xfrm>
          <a:custGeom>
            <a:avLst/>
            <a:gdLst/>
            <a:ahLst/>
            <a:cxnLst/>
            <a:rect l="l" t="t" r="r" b="b"/>
            <a:pathLst>
              <a:path w="5421496" h="3038220">
                <a:moveTo>
                  <a:pt x="0" y="0"/>
                </a:moveTo>
                <a:lnTo>
                  <a:pt x="5421496" y="0"/>
                </a:lnTo>
                <a:lnTo>
                  <a:pt x="5421496" y="3038220"/>
                </a:lnTo>
                <a:lnTo>
                  <a:pt x="0" y="30382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22" r="-62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77395" y="1356258"/>
            <a:ext cx="1409678" cy="52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3410">
                <a:solidFill>
                  <a:srgbClr val="376092"/>
                </a:solidFill>
                <a:latin typeface="Trebuchet MS"/>
              </a:rPr>
              <a:t>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377" y="4927799"/>
            <a:ext cx="1409678" cy="525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3410">
                <a:solidFill>
                  <a:srgbClr val="376092"/>
                </a:solidFill>
                <a:latin typeface="Trebuchet MS"/>
              </a:rPr>
              <a:t>Depois</a:t>
            </a:r>
          </a:p>
        </p:txBody>
      </p:sp>
      <p:sp>
        <p:nvSpPr>
          <p:cNvPr id="14" name="Freeform 14"/>
          <p:cNvSpPr/>
          <p:nvPr/>
        </p:nvSpPr>
        <p:spPr>
          <a:xfrm>
            <a:off x="7343081" y="9525"/>
            <a:ext cx="2387769" cy="7315200"/>
          </a:xfrm>
          <a:custGeom>
            <a:avLst/>
            <a:gdLst/>
            <a:ahLst/>
            <a:cxnLst/>
            <a:rect l="l" t="t" r="r" b="b"/>
            <a:pathLst>
              <a:path w="2387769" h="7315200">
                <a:moveTo>
                  <a:pt x="0" y="0"/>
                </a:moveTo>
                <a:lnTo>
                  <a:pt x="2387769" y="0"/>
                </a:lnTo>
                <a:lnTo>
                  <a:pt x="2387769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7857117" y="6288664"/>
            <a:ext cx="1359697" cy="590033"/>
            <a:chOff x="0" y="0"/>
            <a:chExt cx="1812929" cy="7867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6102" y="0"/>
            <a:ext cx="2397539" cy="7342537"/>
          </a:xfrm>
          <a:custGeom>
            <a:avLst/>
            <a:gdLst/>
            <a:ahLst/>
            <a:cxnLst/>
            <a:rect l="l" t="t" r="r" b="b"/>
            <a:pathLst>
              <a:path w="2397539" h="7342537">
                <a:moveTo>
                  <a:pt x="0" y="0"/>
                </a:moveTo>
                <a:lnTo>
                  <a:pt x="2397539" y="0"/>
                </a:lnTo>
                <a:lnTo>
                  <a:pt x="2397539" y="7342537"/>
                </a:lnTo>
                <a:lnTo>
                  <a:pt x="0" y="734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1" y="-9525"/>
            <a:ext cx="7361015" cy="7334250"/>
          </a:xfrm>
          <a:custGeom>
            <a:avLst/>
            <a:gdLst/>
            <a:ahLst/>
            <a:cxnLst/>
            <a:rect l="l" t="t" r="r" b="b"/>
            <a:pathLst>
              <a:path w="7361015" h="7334250">
                <a:moveTo>
                  <a:pt x="0" y="0"/>
                </a:moveTo>
                <a:lnTo>
                  <a:pt x="7361015" y="0"/>
                </a:lnTo>
                <a:lnTo>
                  <a:pt x="7361015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6787" y="6659457"/>
            <a:ext cx="512515" cy="17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9"/>
              </a:lnSpc>
            </a:pPr>
            <a:r>
              <a:rPr lang="en-US" sz="1141">
                <a:solidFill>
                  <a:srgbClr val="808080"/>
                </a:solidFill>
                <a:latin typeface="Trebuchet MS Bold"/>
              </a:rPr>
              <a:t>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4166" y="7296150"/>
            <a:ext cx="6444737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"/>
              </a:rPr>
              <a:t>Título do slide em Trebuchet Regular, podendo variar entre corpo 26 e corpo 32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4166" y="7459029"/>
            <a:ext cx="7920978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 Bold"/>
              </a:rPr>
              <a:t>Para subtítulos, use a fonte Trebuchet Bold, podendo variar entre corpo 16 e corpo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4166" y="7656006"/>
            <a:ext cx="7341936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000000"/>
                </a:solidFill>
                <a:latin typeface="Trebuchet MS"/>
              </a:rPr>
              <a:t>Para texto corrido, use a fonte Trebuchet Regular, podendo variar entre corpo 12 e corpo 16.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7117" y="6088474"/>
            <a:ext cx="1359697" cy="590033"/>
            <a:chOff x="0" y="0"/>
            <a:chExt cx="1812929" cy="7867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28226" y="730893"/>
            <a:ext cx="6261856" cy="43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3413">
                <a:solidFill>
                  <a:srgbClr val="393230"/>
                </a:solidFill>
                <a:latin typeface="Trebuchet MS"/>
              </a:rPr>
              <a:t>OBJETIVO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8226" y="1690833"/>
            <a:ext cx="6077374" cy="318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Nosso objetivo é realizar um desenvolvimento web em linguagem HTML, CSS e JavaScript que consiga disseminar a cultura da baixada fluminense para toda a população de forma acessível, garantindo que independente de suas limitações, consigam ter acesso à esse setor, sendo importante para a construção de uma sociedade mais rica culturalmente, menos desigual e que a região da baixada receba um reconhecimento.</a:t>
            </a: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343081" y="9525"/>
            <a:ext cx="2387769" cy="7315200"/>
          </a:xfrm>
          <a:custGeom>
            <a:avLst/>
            <a:gdLst/>
            <a:ahLst/>
            <a:cxnLst/>
            <a:rect l="l" t="t" r="r" b="b"/>
            <a:pathLst>
              <a:path w="2387769" h="7315200">
                <a:moveTo>
                  <a:pt x="0" y="0"/>
                </a:moveTo>
                <a:lnTo>
                  <a:pt x="2387769" y="0"/>
                </a:lnTo>
                <a:lnTo>
                  <a:pt x="2387769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857117" y="6288664"/>
            <a:ext cx="1359697" cy="590033"/>
            <a:chOff x="0" y="0"/>
            <a:chExt cx="1812929" cy="7867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6102" y="0"/>
            <a:ext cx="2397539" cy="7342537"/>
          </a:xfrm>
          <a:custGeom>
            <a:avLst/>
            <a:gdLst/>
            <a:ahLst/>
            <a:cxnLst/>
            <a:rect l="l" t="t" r="r" b="b"/>
            <a:pathLst>
              <a:path w="2397539" h="7342537">
                <a:moveTo>
                  <a:pt x="0" y="0"/>
                </a:moveTo>
                <a:lnTo>
                  <a:pt x="2397539" y="0"/>
                </a:lnTo>
                <a:lnTo>
                  <a:pt x="2397539" y="7342537"/>
                </a:lnTo>
                <a:lnTo>
                  <a:pt x="0" y="734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1" y="-9525"/>
            <a:ext cx="7361015" cy="7334250"/>
          </a:xfrm>
          <a:custGeom>
            <a:avLst/>
            <a:gdLst/>
            <a:ahLst/>
            <a:cxnLst/>
            <a:rect l="l" t="t" r="r" b="b"/>
            <a:pathLst>
              <a:path w="7361015" h="7334250">
                <a:moveTo>
                  <a:pt x="0" y="0"/>
                </a:moveTo>
                <a:lnTo>
                  <a:pt x="7361015" y="0"/>
                </a:lnTo>
                <a:lnTo>
                  <a:pt x="7361015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6787" y="6659457"/>
            <a:ext cx="512515" cy="17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9"/>
              </a:lnSpc>
            </a:pPr>
            <a:r>
              <a:rPr lang="en-US" sz="1141">
                <a:solidFill>
                  <a:srgbClr val="808080"/>
                </a:solidFill>
                <a:latin typeface="Trebuchet MS Bold"/>
              </a:rPr>
              <a:t>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4166" y="7296150"/>
            <a:ext cx="6444737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"/>
              </a:rPr>
              <a:t>Título do slide em Trebuchet Regular, podendo variar entre corpo 26 e corpo 32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4166" y="7459029"/>
            <a:ext cx="7920978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 Bold"/>
              </a:rPr>
              <a:t>Para subtítulos, use a fonte Trebuchet Bold, podendo variar entre corpo 16 e corpo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4166" y="7656006"/>
            <a:ext cx="7341936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000000"/>
                </a:solidFill>
                <a:latin typeface="Trebuchet MS"/>
              </a:rPr>
              <a:t>Para texto corrido, use a fonte Trebuchet Regular, podendo variar entre corpo 12 e corpo 16.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7117" y="6088474"/>
            <a:ext cx="1359697" cy="590033"/>
            <a:chOff x="0" y="0"/>
            <a:chExt cx="1812929" cy="7867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28226" y="730893"/>
            <a:ext cx="6261856" cy="43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3413">
                <a:solidFill>
                  <a:srgbClr val="393230"/>
                </a:solidFill>
                <a:latin typeface="Trebuchet MS"/>
              </a:rPr>
              <a:t>LAYOUT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9148" y="1320636"/>
            <a:ext cx="7092000" cy="4728025"/>
          </a:xfrm>
          <a:custGeom>
            <a:avLst/>
            <a:gdLst/>
            <a:ahLst/>
            <a:cxnLst/>
            <a:rect l="l" t="t" r="r" b="b"/>
            <a:pathLst>
              <a:path w="7092000" h="4728025">
                <a:moveTo>
                  <a:pt x="0" y="0"/>
                </a:moveTo>
                <a:lnTo>
                  <a:pt x="7092000" y="0"/>
                </a:lnTo>
                <a:lnTo>
                  <a:pt x="7092000" y="4728025"/>
                </a:lnTo>
                <a:lnTo>
                  <a:pt x="0" y="4728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066" t="-7687" r="-18314" b="-738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343081" y="9525"/>
            <a:ext cx="2387769" cy="7315200"/>
          </a:xfrm>
          <a:custGeom>
            <a:avLst/>
            <a:gdLst/>
            <a:ahLst/>
            <a:cxnLst/>
            <a:rect l="l" t="t" r="r" b="b"/>
            <a:pathLst>
              <a:path w="2387769" h="7315200">
                <a:moveTo>
                  <a:pt x="0" y="0"/>
                </a:moveTo>
                <a:lnTo>
                  <a:pt x="2387769" y="0"/>
                </a:lnTo>
                <a:lnTo>
                  <a:pt x="2387769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857117" y="6288664"/>
            <a:ext cx="1359697" cy="590033"/>
            <a:chOff x="0" y="0"/>
            <a:chExt cx="1812929" cy="7867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56102" y="0"/>
            <a:ext cx="2397539" cy="7342537"/>
          </a:xfrm>
          <a:custGeom>
            <a:avLst/>
            <a:gdLst/>
            <a:ahLst/>
            <a:cxnLst/>
            <a:rect l="l" t="t" r="r" b="b"/>
            <a:pathLst>
              <a:path w="2397539" h="7342537">
                <a:moveTo>
                  <a:pt x="0" y="0"/>
                </a:moveTo>
                <a:lnTo>
                  <a:pt x="2397539" y="0"/>
                </a:lnTo>
                <a:lnTo>
                  <a:pt x="2397539" y="7342537"/>
                </a:lnTo>
                <a:lnTo>
                  <a:pt x="0" y="7342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1" y="-9525"/>
            <a:ext cx="7361015" cy="7334250"/>
          </a:xfrm>
          <a:custGeom>
            <a:avLst/>
            <a:gdLst/>
            <a:ahLst/>
            <a:cxnLst/>
            <a:rect l="l" t="t" r="r" b="b"/>
            <a:pathLst>
              <a:path w="7361015" h="7334250">
                <a:moveTo>
                  <a:pt x="0" y="0"/>
                </a:moveTo>
                <a:lnTo>
                  <a:pt x="7361015" y="0"/>
                </a:lnTo>
                <a:lnTo>
                  <a:pt x="7361015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6787" y="6659457"/>
            <a:ext cx="512515" cy="177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9"/>
              </a:lnSpc>
            </a:pPr>
            <a:r>
              <a:rPr lang="en-US" sz="1141">
                <a:solidFill>
                  <a:srgbClr val="808080"/>
                </a:solidFill>
                <a:latin typeface="Trebuchet MS Bold"/>
              </a:rPr>
              <a:t>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4166" y="7296150"/>
            <a:ext cx="6444737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"/>
              </a:rPr>
              <a:t>Título do slide em Trebuchet Regular, podendo variar entre corpo 26 e corpo 32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4166" y="7459029"/>
            <a:ext cx="7920978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393230"/>
                </a:solidFill>
                <a:latin typeface="Trebuchet MS Bold"/>
              </a:rPr>
              <a:t>Para subtítulos, use a fonte Trebuchet Bold, podendo variar entre corpo 16 e corpo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4166" y="7656006"/>
            <a:ext cx="7341936" cy="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279">
                <a:solidFill>
                  <a:srgbClr val="000000"/>
                </a:solidFill>
                <a:latin typeface="Trebuchet MS"/>
              </a:rPr>
              <a:t>Para texto corrido, use a fonte Trebuchet Regular, podendo variar entre corpo 12 e corpo 16.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7117" y="6088474"/>
            <a:ext cx="1359697" cy="590033"/>
            <a:chOff x="0" y="0"/>
            <a:chExt cx="1812929" cy="7867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28226" y="730893"/>
            <a:ext cx="6261856" cy="14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3413">
                <a:solidFill>
                  <a:srgbClr val="393230"/>
                </a:solidFill>
                <a:latin typeface="Trebuchet MS"/>
              </a:rPr>
              <a:t>JUSTIFICATIVA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6558" y="1641579"/>
            <a:ext cx="6261856" cy="702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Disseminar a cultura na baixada fluminense é algo imprescindível para que a mesma não seja esquecida e apagada. Com isso:</a:t>
            </a:r>
          </a:p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•	Reconhecimento da cultura existente na baixada</a:t>
            </a:r>
          </a:p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Por conta da baixada ser uma zona periférica, muitas vezes ela é associada a criminalidade ou ofuscada pelo protagonismo do centro carioca, assim, é necessário disseminar a cultura fluminense para a população entender a riqueza cultural existente no local.</a:t>
            </a:r>
          </a:p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•	Importância do turismo</a:t>
            </a:r>
          </a:p>
          <a:p>
            <a:pPr algn="l">
              <a:lnSpc>
                <a:spcPts val="2994"/>
              </a:lnSpc>
            </a:pPr>
            <a:r>
              <a:rPr lang="en-US" sz="1600">
                <a:solidFill>
                  <a:srgbClr val="393230"/>
                </a:solidFill>
                <a:latin typeface="Trebuchet MS"/>
              </a:rPr>
              <a:t>O turismo é de imensa importância para a sociedade, por ser uma fonte de cultura muito importante para a formação moral, pessoal e intelectual do indivíduo e para o desenvolvimento local da economia.</a:t>
            </a: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  <a:p>
            <a:pPr algn="l">
              <a:lnSpc>
                <a:spcPts val="2994"/>
              </a:lnSpc>
            </a:pPr>
            <a:endParaRPr lang="en-US" sz="1600">
              <a:solidFill>
                <a:srgbClr val="393230"/>
              </a:solidFill>
              <a:latin typeface="Trebuchet M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343081" y="9525"/>
            <a:ext cx="2387769" cy="7315200"/>
          </a:xfrm>
          <a:custGeom>
            <a:avLst/>
            <a:gdLst/>
            <a:ahLst/>
            <a:cxnLst/>
            <a:rect l="l" t="t" r="r" b="b"/>
            <a:pathLst>
              <a:path w="2387769" h="7315200">
                <a:moveTo>
                  <a:pt x="0" y="0"/>
                </a:moveTo>
                <a:lnTo>
                  <a:pt x="2387769" y="0"/>
                </a:lnTo>
                <a:lnTo>
                  <a:pt x="2387769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857117" y="6288664"/>
            <a:ext cx="1359697" cy="590033"/>
            <a:chOff x="0" y="0"/>
            <a:chExt cx="1812929" cy="7867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12925" cy="786765"/>
            </a:xfrm>
            <a:custGeom>
              <a:avLst/>
              <a:gdLst/>
              <a:ahLst/>
              <a:cxnLst/>
              <a:rect l="l" t="t" r="r" b="b"/>
              <a:pathLst>
                <a:path w="1812925" h="786765">
                  <a:moveTo>
                    <a:pt x="0" y="0"/>
                  </a:moveTo>
                  <a:lnTo>
                    <a:pt x="1812925" y="0"/>
                  </a:lnTo>
                  <a:lnTo>
                    <a:pt x="1812925" y="786765"/>
                  </a:lnTo>
                  <a:lnTo>
                    <a:pt x="0" y="786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" r="-175" b="6"/>
              </a:stretch>
            </a:blipFill>
          </p:spPr>
        </p:sp>
      </p:grp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</Words>
  <Application>Microsoft Office PowerPoint</Application>
  <PresentationFormat>Personalizar</PresentationFormat>
  <Paragraphs>80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Trebuchet MS Bold Italics</vt:lpstr>
      <vt:lpstr>TT Rounds Condensed</vt:lpstr>
      <vt:lpstr>Calibri</vt:lpstr>
      <vt:lpstr>Arial</vt:lpstr>
      <vt:lpstr>Trebuchet MS</vt:lpstr>
      <vt:lpstr>Trebuchet MS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 proj integ Adam.pptx</dc:title>
  <cp:lastModifiedBy>MARIA LUISA SANTOS BEAUBERNARD</cp:lastModifiedBy>
  <cp:revision>1</cp:revision>
  <dcterms:created xsi:type="dcterms:W3CDTF">2006-08-16T00:00:00Z</dcterms:created>
  <dcterms:modified xsi:type="dcterms:W3CDTF">2024-05-10T12:57:20Z</dcterms:modified>
  <dc:identifier>DAGE1Pj5XYs</dc:identifier>
</cp:coreProperties>
</file>